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376" r:id="rId2"/>
    <p:sldId id="377" r:id="rId3"/>
    <p:sldId id="286" r:id="rId4"/>
    <p:sldId id="375" r:id="rId5"/>
    <p:sldId id="378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D7"/>
    <a:srgbClr val="B53600"/>
    <a:srgbClr val="9B0100"/>
    <a:srgbClr val="AB6C52"/>
    <a:srgbClr val="FB9969"/>
    <a:srgbClr val="6AA49F"/>
    <a:srgbClr val="DCE1AF"/>
    <a:srgbClr val="AAE1D2"/>
    <a:srgbClr val="FF6538"/>
    <a:srgbClr val="FF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DEDC6A-918E-40DA-82D2-BAB3BDA2D9C7}">
  <a:tblStyle styleId="{59DEDC6A-918E-40DA-82D2-BAB3BDA2D9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36C20C-CAC9-4BF4-9948-5E633920A17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3"/>
    <p:restoredTop sz="94694"/>
  </p:normalViewPr>
  <p:slideViewPr>
    <p:cSldViewPr snapToGrid="0">
      <p:cViewPr varScale="1">
        <p:scale>
          <a:sx n="161" d="100"/>
          <a:sy n="161" d="100"/>
        </p:scale>
        <p:origin x="134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d7f457472_4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d7f457472_4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Courtesy of Simon </a:t>
            </a:r>
            <a:r>
              <a:rPr lang="en-US" dirty="0" err="1"/>
              <a:t>Wardley</a:t>
            </a:r>
            <a:r>
              <a:rPr lang="en-US" dirty="0"/>
              <a:t>, CC BY-SA 4.0 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/4.0/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438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3E1A-1888-D04D-A24B-A4D827BB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0598"/>
            <a:ext cx="7886700" cy="117011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3B815-5D00-3647-B4F5-BD5F2B92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865575B-1BEE-AD41-A832-21BF554AD4AB}" type="datetimeFigureOut">
              <a:rPr lang="en-US" smtClean="0"/>
              <a:pPr/>
              <a:t>12/14/20</a:t>
            </a:fld>
            <a:endParaRPr lang="en-US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47ACA-07D1-994E-BEF3-5AC7D476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D069B-D744-C147-BC3E-33120799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07407AE5-89F7-554E-A735-9F345B2FCD09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77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155E-1A4E-E141-A29C-297F01DC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BCAB4D-576A-8641-9794-9CB881027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966832"/>
            <a:ext cx="7886700" cy="3761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0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155E-1A4E-E141-A29C-297F01DC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BCAB4D-576A-8641-9794-9CB881027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966832"/>
            <a:ext cx="3943350" cy="37619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03302DC-5947-FB41-8856-C964EA74B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966832"/>
            <a:ext cx="3943350" cy="37619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2DF4-06D6-8F44-85F8-C143A92B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23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dley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739DE2-2C3F-BE4E-BFD4-2D10408A38DF}"/>
              </a:ext>
            </a:extLst>
          </p:cNvPr>
          <p:cNvCxnSpPr/>
          <p:nvPr userDrawn="1"/>
        </p:nvCxnSpPr>
        <p:spPr>
          <a:xfrm>
            <a:off x="945362" y="4012759"/>
            <a:ext cx="7323152" cy="0"/>
          </a:xfrm>
          <a:prstGeom prst="line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371BF0-A4B9-844B-8A72-2B79BD70DD20}"/>
              </a:ext>
            </a:extLst>
          </p:cNvPr>
          <p:cNvCxnSpPr>
            <a:cxnSpLocks/>
          </p:cNvCxnSpPr>
          <p:nvPr userDrawn="1"/>
        </p:nvCxnSpPr>
        <p:spPr>
          <a:xfrm>
            <a:off x="2607187" y="826576"/>
            <a:ext cx="0" cy="3186183"/>
          </a:xfrm>
          <a:prstGeom prst="line">
            <a:avLst/>
          </a:prstGeom>
          <a:ln w="25400">
            <a:solidFill>
              <a:srgbClr val="D7D7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AB9564-0F0C-FE46-8DFE-EEB4D36A7618}"/>
              </a:ext>
            </a:extLst>
          </p:cNvPr>
          <p:cNvCxnSpPr>
            <a:cxnSpLocks/>
          </p:cNvCxnSpPr>
          <p:nvPr userDrawn="1"/>
        </p:nvCxnSpPr>
        <p:spPr>
          <a:xfrm>
            <a:off x="4432009" y="831742"/>
            <a:ext cx="0" cy="3181017"/>
          </a:xfrm>
          <a:prstGeom prst="line">
            <a:avLst/>
          </a:prstGeom>
          <a:ln w="25400">
            <a:solidFill>
              <a:srgbClr val="D7D7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BA4C13-CE26-DF4D-8E07-7499CAFCDCF1}"/>
              </a:ext>
            </a:extLst>
          </p:cNvPr>
          <p:cNvCxnSpPr>
            <a:cxnSpLocks/>
          </p:cNvCxnSpPr>
          <p:nvPr userDrawn="1"/>
        </p:nvCxnSpPr>
        <p:spPr>
          <a:xfrm>
            <a:off x="6240929" y="867905"/>
            <a:ext cx="0" cy="3152805"/>
          </a:xfrm>
          <a:prstGeom prst="line">
            <a:avLst/>
          </a:prstGeom>
          <a:ln w="25400">
            <a:solidFill>
              <a:srgbClr val="D7D7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747C50A5-87A3-1145-A7CD-41A6C947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017" y="220401"/>
            <a:ext cx="4633992" cy="399256"/>
          </a:xfrm>
        </p:spPr>
        <p:txBody>
          <a:bodyPr anchor="t">
            <a:normAutofit/>
          </a:bodyPr>
          <a:lstStyle>
            <a:lvl1pPr algn="ctr">
              <a:defRPr sz="200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471920-3A05-9745-95A6-A2D1C0044D73}"/>
              </a:ext>
            </a:extLst>
          </p:cNvPr>
          <p:cNvSpPr txBox="1"/>
          <p:nvPr userDrawn="1"/>
        </p:nvSpPr>
        <p:spPr>
          <a:xfrm>
            <a:off x="1215707" y="4028661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Genesis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Novel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Unmodeled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Concept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B2CEA8-9164-5D46-82C5-12E368B55BB6}"/>
              </a:ext>
            </a:extLst>
          </p:cNvPr>
          <p:cNvSpPr txBox="1"/>
          <p:nvPr userDrawn="1"/>
        </p:nvSpPr>
        <p:spPr>
          <a:xfrm>
            <a:off x="2877532" y="4028662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Custom Built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Emerging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Divergent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Hypothesis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58E4C2-5F13-094F-A491-A3F1F37D7E40}"/>
              </a:ext>
            </a:extLst>
          </p:cNvPr>
          <p:cNvSpPr txBox="1"/>
          <p:nvPr userDrawn="1"/>
        </p:nvSpPr>
        <p:spPr>
          <a:xfrm>
            <a:off x="4702354" y="4020710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Product (+rental)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Good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Convergent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Theory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78D59D-5B9A-4942-AE38-0E030F1E84E1}"/>
              </a:ext>
            </a:extLst>
          </p:cNvPr>
          <p:cNvSpPr txBox="1"/>
          <p:nvPr userDrawn="1"/>
        </p:nvSpPr>
        <p:spPr>
          <a:xfrm>
            <a:off x="6511274" y="4020710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Commodity (+utility)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Best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Modeled</a:t>
            </a:r>
            <a:b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Accepted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550449-D134-9C4D-BE12-818EA89E2978}"/>
              </a:ext>
            </a:extLst>
          </p:cNvPr>
          <p:cNvSpPr txBox="1"/>
          <p:nvPr userDrawn="1"/>
        </p:nvSpPr>
        <p:spPr>
          <a:xfrm>
            <a:off x="29888" y="4017997"/>
            <a:ext cx="9124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Stage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Activity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428173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dley Map (Lay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764E41-5727-2B4B-9144-D5D8AC5D4588}"/>
              </a:ext>
            </a:extLst>
          </p:cNvPr>
          <p:cNvCxnSpPr/>
          <p:nvPr userDrawn="1"/>
        </p:nvCxnSpPr>
        <p:spPr>
          <a:xfrm>
            <a:off x="945362" y="4012759"/>
            <a:ext cx="7323152" cy="0"/>
          </a:xfrm>
          <a:prstGeom prst="line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F04FD1-CEC2-514E-8BAF-AA2D877E7CBE}"/>
              </a:ext>
            </a:extLst>
          </p:cNvPr>
          <p:cNvCxnSpPr>
            <a:cxnSpLocks/>
          </p:cNvCxnSpPr>
          <p:nvPr userDrawn="1"/>
        </p:nvCxnSpPr>
        <p:spPr>
          <a:xfrm>
            <a:off x="2607187" y="826576"/>
            <a:ext cx="0" cy="3186183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3314D-25C9-0746-BF23-56576FB2491F}"/>
              </a:ext>
            </a:extLst>
          </p:cNvPr>
          <p:cNvCxnSpPr>
            <a:cxnSpLocks/>
          </p:cNvCxnSpPr>
          <p:nvPr userDrawn="1"/>
        </p:nvCxnSpPr>
        <p:spPr>
          <a:xfrm>
            <a:off x="4432009" y="831742"/>
            <a:ext cx="0" cy="3181017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76BB30-AD6C-4D48-81B1-C08B36D45F93}"/>
              </a:ext>
            </a:extLst>
          </p:cNvPr>
          <p:cNvCxnSpPr>
            <a:cxnSpLocks/>
          </p:cNvCxnSpPr>
          <p:nvPr userDrawn="1"/>
        </p:nvCxnSpPr>
        <p:spPr>
          <a:xfrm>
            <a:off x="6240929" y="867905"/>
            <a:ext cx="0" cy="3152805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2A99A1-A653-0F4D-93A1-A2BD0B61650F}"/>
              </a:ext>
            </a:extLst>
          </p:cNvPr>
          <p:cNvCxnSpPr>
            <a:cxnSpLocks/>
          </p:cNvCxnSpPr>
          <p:nvPr userDrawn="1"/>
        </p:nvCxnSpPr>
        <p:spPr>
          <a:xfrm>
            <a:off x="1032069" y="1407552"/>
            <a:ext cx="7227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D1E051-C691-EE47-A7FF-C26A04DF0189}"/>
              </a:ext>
            </a:extLst>
          </p:cNvPr>
          <p:cNvCxnSpPr>
            <a:cxnSpLocks/>
          </p:cNvCxnSpPr>
          <p:nvPr userDrawn="1"/>
        </p:nvCxnSpPr>
        <p:spPr>
          <a:xfrm>
            <a:off x="1032069" y="2157512"/>
            <a:ext cx="7227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0602A4-600B-3241-B1D7-9F1ED0F0A530}"/>
              </a:ext>
            </a:extLst>
          </p:cNvPr>
          <p:cNvSpPr txBox="1"/>
          <p:nvPr userDrawn="1"/>
        </p:nvSpPr>
        <p:spPr>
          <a:xfrm rot="16200000">
            <a:off x="338649" y="1577421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high level</a:t>
            </a:r>
            <a:b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capabilities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FF34E-9EB4-DE48-A063-ED56D1DE4927}"/>
              </a:ext>
            </a:extLst>
          </p:cNvPr>
          <p:cNvSpPr txBox="1"/>
          <p:nvPr userDrawn="1"/>
        </p:nvSpPr>
        <p:spPr>
          <a:xfrm rot="16200000">
            <a:off x="341153" y="2862123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supporting</a:t>
            </a:r>
            <a:b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capabilities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CD4D08-4A3B-2149-BBF0-4E6858AD6A49}"/>
              </a:ext>
            </a:extLst>
          </p:cNvPr>
          <p:cNvSpPr txBox="1"/>
          <p:nvPr userDrawn="1"/>
        </p:nvSpPr>
        <p:spPr>
          <a:xfrm rot="16200000">
            <a:off x="355390" y="856891"/>
            <a:ext cx="71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user needs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56367-EC11-154F-AB49-CFD266904501}"/>
              </a:ext>
            </a:extLst>
          </p:cNvPr>
          <p:cNvSpPr txBox="1"/>
          <p:nvPr userDrawn="1"/>
        </p:nvSpPr>
        <p:spPr>
          <a:xfrm>
            <a:off x="1460263" y="1214346"/>
            <a:ext cx="494046" cy="20005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gambles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313DA-AE73-0944-B186-DBDAE162277A}"/>
              </a:ext>
            </a:extLst>
          </p:cNvPr>
          <p:cNvSpPr txBox="1"/>
          <p:nvPr userDrawn="1"/>
        </p:nvSpPr>
        <p:spPr>
          <a:xfrm>
            <a:off x="3181360" y="1214346"/>
            <a:ext cx="604653" cy="20005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decent bets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3AFC6A-A7EE-F040-844C-526DE0006A91}"/>
              </a:ext>
            </a:extLst>
          </p:cNvPr>
          <p:cNvSpPr txBox="1"/>
          <p:nvPr userDrawn="1"/>
        </p:nvSpPr>
        <p:spPr>
          <a:xfrm>
            <a:off x="4952999" y="1228815"/>
            <a:ext cx="696024" cy="20005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user demands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C5465-4655-F448-AD71-4FB7BA0046E5}"/>
              </a:ext>
            </a:extLst>
          </p:cNvPr>
          <p:cNvSpPr txBox="1"/>
          <p:nvPr userDrawn="1"/>
        </p:nvSpPr>
        <p:spPr>
          <a:xfrm>
            <a:off x="6790774" y="1214346"/>
            <a:ext cx="984565" cy="20005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cost of doing business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53762BC-FA19-2947-9D56-3D605F89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017" y="220401"/>
            <a:ext cx="4633992" cy="399256"/>
          </a:xfrm>
        </p:spPr>
        <p:txBody>
          <a:bodyPr anchor="t">
            <a:normAutofit/>
          </a:bodyPr>
          <a:lstStyle>
            <a:lvl1pPr algn="ctr">
              <a:defRPr sz="200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C57AD4-6B32-264A-A6F2-FED41D85532D}"/>
              </a:ext>
            </a:extLst>
          </p:cNvPr>
          <p:cNvSpPr txBox="1"/>
          <p:nvPr userDrawn="1"/>
        </p:nvSpPr>
        <p:spPr>
          <a:xfrm>
            <a:off x="1215707" y="4028661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Genesis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Novel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Unmodeled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Concept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DCE1C5-6C1E-1940-97E7-9BFA9E6097E7}"/>
              </a:ext>
            </a:extLst>
          </p:cNvPr>
          <p:cNvSpPr txBox="1"/>
          <p:nvPr userDrawn="1"/>
        </p:nvSpPr>
        <p:spPr>
          <a:xfrm>
            <a:off x="2877532" y="4028662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Custom Built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Emerging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Divergent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Hypothesis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DC9875-AE03-BC4F-8B93-9657CB65CFBD}"/>
              </a:ext>
            </a:extLst>
          </p:cNvPr>
          <p:cNvSpPr txBox="1"/>
          <p:nvPr userDrawn="1"/>
        </p:nvSpPr>
        <p:spPr>
          <a:xfrm>
            <a:off x="4702354" y="4020710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Product (+rental)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Good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Convergent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Theory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01EEA1-C2DF-1842-9847-BE10F29C518E}"/>
              </a:ext>
            </a:extLst>
          </p:cNvPr>
          <p:cNvSpPr txBox="1"/>
          <p:nvPr userDrawn="1"/>
        </p:nvSpPr>
        <p:spPr>
          <a:xfrm>
            <a:off x="6511274" y="4020710"/>
            <a:ext cx="16618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Commodity (+utility)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Best</a:t>
            </a:r>
          </a:p>
          <a:p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Modeled</a:t>
            </a:r>
            <a:b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5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Accepted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FA13F-E9D4-0D48-ABF7-FD2D4229C6D7}"/>
              </a:ext>
            </a:extLst>
          </p:cNvPr>
          <p:cNvSpPr txBox="1"/>
          <p:nvPr userDrawn="1"/>
        </p:nvSpPr>
        <p:spPr>
          <a:xfrm>
            <a:off x="29888" y="4017997"/>
            <a:ext cx="9124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Stage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Activity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  <a:p>
            <a:pPr algn="r"/>
            <a:r>
              <a:rPr lang="en-US" sz="1050" i="1" dirty="0">
                <a:solidFill>
                  <a:schemeClr val="accent2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55175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2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59AF2-EF30-FD42-A1E6-2C4A81AF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1F74A-8694-9B44-88DC-03ADB10E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62361"/>
            <a:ext cx="7886700" cy="376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F33A746C-379A-BA4F-81A8-EEDEC5BE54F9}"/>
              </a:ext>
            </a:extLst>
          </p:cNvPr>
          <p:cNvSpPr txBox="1"/>
          <p:nvPr userDrawn="1"/>
        </p:nvSpPr>
        <p:spPr>
          <a:xfrm>
            <a:off x="5211835" y="4868862"/>
            <a:ext cx="3932165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Helvetica Neue" panose="02000503000000020004" pitchFamily="2" charset="0"/>
                <a:cs typeface="Helvetica Neue" panose="02000503000000020004" pitchFamily="2" charset="0"/>
                <a:sym typeface="Montserrat"/>
              </a:rPr>
              <a:t>LearnWardleyMapping.com</a:t>
            </a:r>
          </a:p>
        </p:txBody>
      </p:sp>
    </p:spTree>
    <p:extLst>
      <p:ext uri="{BB962C8B-B14F-4D97-AF65-F5344CB8AC3E}">
        <p14:creationId xmlns:p14="http://schemas.microsoft.com/office/powerpoint/2010/main" val="298280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48" r:id="rId4"/>
    <p:sldLayoutId id="2147483666" r:id="rId5"/>
    <p:sldLayoutId id="2147483675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ntemplatethis" TargetMode="External"/><Relationship Id="rId2" Type="http://schemas.openxmlformats.org/officeDocument/2006/relationships/hyperlink" Target="https://twitter.com/hiredthough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wardleymapp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885B-B2FA-F144-8CD9-9B4134B5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47579-8092-5642-A678-6D8F3FDA8A35}"/>
              </a:ext>
            </a:extLst>
          </p:cNvPr>
          <p:cNvCxnSpPr/>
          <p:nvPr/>
        </p:nvCxnSpPr>
        <p:spPr>
          <a:xfrm>
            <a:off x="8681738" y="4153597"/>
            <a:ext cx="217336" cy="4093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4C330-F4DE-2F45-8FA1-691B08F6D9BB}"/>
              </a:ext>
            </a:extLst>
          </p:cNvPr>
          <p:cNvCxnSpPr/>
          <p:nvPr/>
        </p:nvCxnSpPr>
        <p:spPr>
          <a:xfrm>
            <a:off x="8573070" y="4211470"/>
            <a:ext cx="217336" cy="4093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D6DE1C-5592-944C-8840-4D127893FC35}"/>
              </a:ext>
            </a:extLst>
          </p:cNvPr>
          <p:cNvCxnSpPr/>
          <p:nvPr/>
        </p:nvCxnSpPr>
        <p:spPr>
          <a:xfrm>
            <a:off x="8464402" y="4269343"/>
            <a:ext cx="217336" cy="4093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8FCEB5-38EB-2B48-8E5C-538AE48D8160}"/>
              </a:ext>
            </a:extLst>
          </p:cNvPr>
          <p:cNvSpPr/>
          <p:nvPr/>
        </p:nvSpPr>
        <p:spPr>
          <a:xfrm>
            <a:off x="8135703" y="955499"/>
            <a:ext cx="882594" cy="310101"/>
          </a:xfrm>
          <a:prstGeom prst="roundRect">
            <a:avLst/>
          </a:prstGeom>
          <a:solidFill>
            <a:srgbClr val="FB9969"/>
          </a:solidFill>
          <a:ln>
            <a:solidFill>
              <a:srgbClr val="AB6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need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9C67DF-8C96-3C4A-B9E9-D84177A0817C}"/>
              </a:ext>
            </a:extLst>
          </p:cNvPr>
          <p:cNvSpPr/>
          <p:nvPr/>
        </p:nvSpPr>
        <p:spPr>
          <a:xfrm>
            <a:off x="8135703" y="1655125"/>
            <a:ext cx="882594" cy="32182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D9D2B82-7AE4-204F-8917-E5B71F6C1C87}"/>
              </a:ext>
            </a:extLst>
          </p:cNvPr>
          <p:cNvSpPr/>
          <p:nvPr/>
        </p:nvSpPr>
        <p:spPr>
          <a:xfrm>
            <a:off x="8135703" y="2524663"/>
            <a:ext cx="882594" cy="32182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AB926C8-22DE-1747-9A5C-6717463F0017}"/>
              </a:ext>
            </a:extLst>
          </p:cNvPr>
          <p:cNvSpPr/>
          <p:nvPr/>
        </p:nvSpPr>
        <p:spPr>
          <a:xfrm>
            <a:off x="8135703" y="3017305"/>
            <a:ext cx="882594" cy="32182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1BC4B47-06D4-7B49-8833-BC4E4D253AB8}"/>
              </a:ext>
            </a:extLst>
          </p:cNvPr>
          <p:cNvSpPr/>
          <p:nvPr/>
        </p:nvSpPr>
        <p:spPr>
          <a:xfrm>
            <a:off x="8135703" y="3550924"/>
            <a:ext cx="882594" cy="32182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3305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EEAD9-5886-8C4F-95D0-3C4636F9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017" y="220401"/>
            <a:ext cx="4633992" cy="399256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A58539-F92D-CB45-B535-D4B65422A2AF}"/>
              </a:ext>
            </a:extLst>
          </p:cNvPr>
          <p:cNvCxnSpPr/>
          <p:nvPr/>
        </p:nvCxnSpPr>
        <p:spPr>
          <a:xfrm>
            <a:off x="8610176" y="3153057"/>
            <a:ext cx="217336" cy="4093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FEE6E1-000A-6745-9E6C-CE36A8336746}"/>
              </a:ext>
            </a:extLst>
          </p:cNvPr>
          <p:cNvCxnSpPr/>
          <p:nvPr/>
        </p:nvCxnSpPr>
        <p:spPr>
          <a:xfrm>
            <a:off x="8501508" y="3210930"/>
            <a:ext cx="217336" cy="4093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7E888-EBC6-1245-839B-560798F1CD37}"/>
              </a:ext>
            </a:extLst>
          </p:cNvPr>
          <p:cNvCxnSpPr/>
          <p:nvPr/>
        </p:nvCxnSpPr>
        <p:spPr>
          <a:xfrm>
            <a:off x="8392840" y="3268803"/>
            <a:ext cx="217336" cy="4093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A834655-AD09-B041-81F6-F0E0BA1ADA5C}"/>
              </a:ext>
            </a:extLst>
          </p:cNvPr>
          <p:cNvSpPr/>
          <p:nvPr/>
        </p:nvSpPr>
        <p:spPr>
          <a:xfrm>
            <a:off x="8135703" y="955499"/>
            <a:ext cx="882594" cy="310101"/>
          </a:xfrm>
          <a:prstGeom prst="roundRect">
            <a:avLst/>
          </a:prstGeom>
          <a:solidFill>
            <a:srgbClr val="FB9969"/>
          </a:solidFill>
          <a:ln>
            <a:solidFill>
              <a:srgbClr val="AB6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need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0FD7E4B-83CB-7242-B76F-95C9661DA1C5}"/>
              </a:ext>
            </a:extLst>
          </p:cNvPr>
          <p:cNvSpPr/>
          <p:nvPr/>
        </p:nvSpPr>
        <p:spPr>
          <a:xfrm>
            <a:off x="8135703" y="1655125"/>
            <a:ext cx="882594" cy="32182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B984EB5-99E8-AB4E-BB38-1B195FD4FEE2}"/>
              </a:ext>
            </a:extLst>
          </p:cNvPr>
          <p:cNvSpPr/>
          <p:nvPr/>
        </p:nvSpPr>
        <p:spPr>
          <a:xfrm>
            <a:off x="8135703" y="2053330"/>
            <a:ext cx="882594" cy="32182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14A50A2-2A22-B44E-B7F9-95C2BD5BEFD0}"/>
              </a:ext>
            </a:extLst>
          </p:cNvPr>
          <p:cNvSpPr/>
          <p:nvPr/>
        </p:nvSpPr>
        <p:spPr>
          <a:xfrm>
            <a:off x="8135703" y="2451535"/>
            <a:ext cx="882594" cy="32182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377876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653825" y="4797275"/>
            <a:ext cx="7257300" cy="2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baseline="30000">
                <a:latin typeface="Montserrat"/>
                <a:ea typeface="Montserrat"/>
                <a:cs typeface="Montserrat"/>
                <a:sym typeface="Montserrat"/>
              </a:rPr>
              <a:t>Based on the work of Simon Wardley, CC BY-SA 4.0, creativecommons.org/licenses/by-sa/4.0</a:t>
            </a:r>
            <a:endParaRPr sz="1500" i="1" baseline="30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2" name="Google Shape;262;p39"/>
          <p:cNvCxnSpPr/>
          <p:nvPr/>
        </p:nvCxnSpPr>
        <p:spPr>
          <a:xfrm>
            <a:off x="844200" y="809742"/>
            <a:ext cx="745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63" name="Google Shape;263;p39"/>
          <p:cNvGraphicFramePr/>
          <p:nvPr>
            <p:extLst>
              <p:ext uri="{D42A27DB-BD31-4B8C-83A1-F6EECF244321}">
                <p14:modId xmlns:p14="http://schemas.microsoft.com/office/powerpoint/2010/main" val="2765694495"/>
              </p:ext>
            </p:extLst>
          </p:nvPr>
        </p:nvGraphicFramePr>
        <p:xfrm>
          <a:off x="412175" y="998517"/>
          <a:ext cx="8195800" cy="3496590"/>
        </p:xfrm>
        <a:graphic>
          <a:graphicData uri="http://schemas.openxmlformats.org/drawingml/2006/table">
            <a:tbl>
              <a:tblPr>
                <a:noFill/>
                <a:tableStyleId>{59DEDC6A-918E-40DA-82D2-BAB3BDA2D9C7}</a:tableStyleId>
              </a:tblPr>
              <a:tblGrid>
                <a:gridCol w="204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1</a:t>
                      </a:r>
                      <a:endParaRPr sz="2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2</a:t>
                      </a:r>
                      <a:endParaRPr sz="2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3</a:t>
                      </a:r>
                      <a:endParaRPr sz="2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4</a:t>
                      </a:r>
                      <a:endParaRPr sz="2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don’t get it at all.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We’re </a:t>
                      </a:r>
                      <a:r>
                        <a:rPr lang="en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learning</a:t>
                      </a:r>
                      <a: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lot about it.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Now we’re </a:t>
                      </a:r>
                      <a:r>
                        <a:rPr lang="en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using</a:t>
                      </a:r>
                      <a: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it, more and more.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totally get it.</a:t>
                      </a:r>
                      <a:b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It’s useful for...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Look at this thing!</a:t>
                      </a:r>
                      <a:b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It’s really cool!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Here’s what it is,</a:t>
                      </a:r>
                      <a:b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it works, and </a:t>
                      </a:r>
                      <a:b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to make one.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Let’s talk about features, installation, operations, and maintenance.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It’s a basic component we use to enable...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Speculative future worth.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Could have ROI?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can we</a:t>
                      </a:r>
                      <a:b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maximize </a:t>
                      </a:r>
                      <a:r>
                        <a:rPr lang="en" sz="1200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profit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can we run it at scale, with our </a:t>
                      </a:r>
                      <a:r>
                        <a:rPr lang="en" sz="1200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tight profit margins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thing hardly works.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Failure is disappointing, but not surprising.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Failure is unacceptable. Make it better!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Failure is super rare and surprising.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market is </a:t>
                      </a:r>
                      <a:r>
                        <a:rPr lang="en" sz="1200" i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unknown.</a:t>
                      </a:r>
                      <a:endParaRPr sz="1200" i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market is </a:t>
                      </a:r>
                      <a:r>
                        <a:rPr lang="en" sz="1200" i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forming.</a:t>
                      </a:r>
                      <a:endParaRPr sz="1200" i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market is </a:t>
                      </a:r>
                      <a:r>
                        <a:rPr lang="en" sz="1200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growing.</a:t>
                      </a:r>
                      <a:endParaRPr sz="1200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market is </a:t>
                      </a:r>
                      <a:r>
                        <a:rPr lang="en" sz="1200" i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mature.</a:t>
                      </a:r>
                      <a:endParaRPr sz="1200" i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252;p38">
            <a:extLst>
              <a:ext uri="{FF2B5EF4-FFF2-40B4-BE49-F238E27FC236}">
                <a16:creationId xmlns:a16="http://schemas.microsoft.com/office/drawing/2014/main" id="{F9E06D18-93CF-5C4F-8629-150E4BFD8AC1}"/>
              </a:ext>
            </a:extLst>
          </p:cNvPr>
          <p:cNvSpPr txBox="1"/>
          <p:nvPr/>
        </p:nvSpPr>
        <p:spPr>
          <a:xfrm>
            <a:off x="1342650" y="206742"/>
            <a:ext cx="64587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900" b="1" dirty="0">
                <a:latin typeface="Montserrat"/>
                <a:ea typeface="Montserrat"/>
                <a:cs typeface="Montserrat"/>
                <a:sym typeface="Montserrat"/>
              </a:rPr>
              <a:t>Characteristics change as things evolve.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A2AF896-DFAD-2848-8CF9-D89B267C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6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6ADBBA4-28D4-2543-B880-23F8F1638695}"/>
              </a:ext>
            </a:extLst>
          </p:cNvPr>
          <p:cNvSpPr txBox="1"/>
          <p:nvPr/>
        </p:nvSpPr>
        <p:spPr>
          <a:xfrm>
            <a:off x="6119199" y="2163877"/>
            <a:ext cx="921766" cy="247655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  <a:prstDash val="dash"/>
          </a:ln>
        </p:spPr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en-US" sz="1050" dirty="0"/>
              <a:t>cup of coffee?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DB99CF-4713-6F46-BEE1-AF39A45FAC4D}"/>
              </a:ext>
            </a:extLst>
          </p:cNvPr>
          <p:cNvCxnSpPr/>
          <p:nvPr/>
        </p:nvCxnSpPr>
        <p:spPr>
          <a:xfrm>
            <a:off x="818984" y="4012759"/>
            <a:ext cx="7323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8EED50-A5B3-D34F-AFFE-AF5917EF5502}"/>
              </a:ext>
            </a:extLst>
          </p:cNvPr>
          <p:cNvSpPr txBox="1"/>
          <p:nvPr/>
        </p:nvSpPr>
        <p:spPr>
          <a:xfrm>
            <a:off x="4725149" y="1647933"/>
            <a:ext cx="832789" cy="226924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caffeination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9DE65-E310-F242-ABF8-74117871012D}"/>
              </a:ext>
            </a:extLst>
          </p:cNvPr>
          <p:cNvSpPr txBox="1"/>
          <p:nvPr/>
        </p:nvSpPr>
        <p:spPr>
          <a:xfrm>
            <a:off x="4704926" y="720603"/>
            <a:ext cx="873237" cy="226161"/>
          </a:xfrm>
          <a:prstGeom prst="roundRect">
            <a:avLst/>
          </a:prstGeom>
          <a:solidFill>
            <a:srgbClr val="FB9969"/>
          </a:solidFill>
          <a:ln>
            <a:solidFill>
              <a:srgbClr val="AB6C52"/>
            </a:solidFill>
          </a:ln>
        </p:spPr>
        <p:txBody>
          <a:bodyPr wrap="square" rtlCol="0" anchor="ctr">
            <a:normAutofit fontScale="85000" lnSpcReduction="20000"/>
          </a:bodyPr>
          <a:lstStyle/>
          <a:p>
            <a:pPr algn="ctr"/>
            <a:r>
              <a:rPr lang="en-US" sz="1050" dirty="0"/>
              <a:t>stay awake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CA156AA2-6A4C-7940-903C-7B984AE0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587" y="202857"/>
            <a:ext cx="4633913" cy="398462"/>
          </a:xfrm>
        </p:spPr>
        <p:txBody>
          <a:bodyPr>
            <a:normAutofit/>
          </a:bodyPr>
          <a:lstStyle/>
          <a:p>
            <a:r>
              <a:rPr lang="en-US" dirty="0"/>
              <a:t>Users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AD36D0-8292-D549-9270-5793E365F390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141544" y="601319"/>
            <a:ext cx="1" cy="11928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92C30E-2822-F846-BB83-D75E370DFBF8}"/>
              </a:ext>
            </a:extLst>
          </p:cNvPr>
          <p:cNvCxnSpPr>
            <a:cxnSpLocks/>
          </p:cNvCxnSpPr>
          <p:nvPr/>
        </p:nvCxnSpPr>
        <p:spPr>
          <a:xfrm flipH="1">
            <a:off x="5141544" y="946764"/>
            <a:ext cx="1" cy="7011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9421A4-58DF-3C4A-8F4B-7A87A35B0ECE}"/>
              </a:ext>
            </a:extLst>
          </p:cNvPr>
          <p:cNvSpPr txBox="1"/>
          <p:nvPr/>
        </p:nvSpPr>
        <p:spPr>
          <a:xfrm>
            <a:off x="6312402" y="1647933"/>
            <a:ext cx="660892" cy="226164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rest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BD5429F-6E23-3545-86A4-0753889AAEE1}"/>
              </a:ext>
            </a:extLst>
          </p:cNvPr>
          <p:cNvSpPr txBox="1"/>
          <p:nvPr/>
        </p:nvSpPr>
        <p:spPr>
          <a:xfrm>
            <a:off x="3379126" y="3323598"/>
            <a:ext cx="908547" cy="214772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800" dirty="0"/>
              <a:t>kettle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C948895-B049-E74D-A3FC-CDEC25CFC124}"/>
              </a:ext>
            </a:extLst>
          </p:cNvPr>
          <p:cNvCxnSpPr>
            <a:cxnSpLocks/>
          </p:cNvCxnSpPr>
          <p:nvPr/>
        </p:nvCxnSpPr>
        <p:spPr>
          <a:xfrm flipH="1">
            <a:off x="3833400" y="3067667"/>
            <a:ext cx="2616245" cy="2559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711908F1-3BE1-574B-808C-4FF664C5AE07}"/>
              </a:ext>
            </a:extLst>
          </p:cNvPr>
          <p:cNvSpPr txBox="1"/>
          <p:nvPr/>
        </p:nvSpPr>
        <p:spPr>
          <a:xfrm>
            <a:off x="8301162" y="173419"/>
            <a:ext cx="778274" cy="226161"/>
          </a:xfrm>
          <a:prstGeom prst="roundRect">
            <a:avLst/>
          </a:prstGeom>
          <a:solidFill>
            <a:srgbClr val="FB9969"/>
          </a:solidFill>
          <a:ln>
            <a:solidFill>
              <a:srgbClr val="AB6C52"/>
            </a:solidFill>
          </a:ln>
        </p:spPr>
        <p:txBody>
          <a:bodyPr wrap="square" rtlCol="0" anchor="ctr">
            <a:normAutofit fontScale="85000" lnSpcReduction="20000"/>
          </a:bodyPr>
          <a:lstStyle/>
          <a:p>
            <a:pPr algn="ctr"/>
            <a:r>
              <a:rPr lang="en-US" sz="1050" dirty="0"/>
              <a:t>needs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C96800C4-363E-FD4F-A478-DC0D7C3B5985}"/>
              </a:ext>
            </a:extLst>
          </p:cNvPr>
          <p:cNvSpPr txBox="1"/>
          <p:nvPr/>
        </p:nvSpPr>
        <p:spPr>
          <a:xfrm>
            <a:off x="8301162" y="473320"/>
            <a:ext cx="778275" cy="207324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capabilities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E4A2A850-4266-0941-92A4-B63D1921EF86}"/>
              </a:ext>
            </a:extLst>
          </p:cNvPr>
          <p:cNvSpPr txBox="1"/>
          <p:nvPr/>
        </p:nvSpPr>
        <p:spPr>
          <a:xfrm>
            <a:off x="8301162" y="754384"/>
            <a:ext cx="778275" cy="332736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  <a:prstDash val="dash"/>
          </a:ln>
        </p:spPr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en-US" sz="1050" dirty="0"/>
              <a:t>potential capabilities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6BFA0ABA-7475-CE40-90F0-8424890F363C}"/>
              </a:ext>
            </a:extLst>
          </p:cNvPr>
          <p:cNvSpPr txBox="1"/>
          <p:nvPr/>
        </p:nvSpPr>
        <p:spPr>
          <a:xfrm>
            <a:off x="3803514" y="1282720"/>
            <a:ext cx="1208391" cy="332736"/>
          </a:xfrm>
          <a:prstGeom prst="roundRect">
            <a:avLst/>
          </a:prstGeom>
          <a:solidFill>
            <a:srgbClr val="B53600"/>
          </a:solidFill>
          <a:ln w="9525">
            <a:noFill/>
          </a:ln>
        </p:spPr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addressing the symptom,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not the problem?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6D9310A9-00A3-0049-BA0D-9D0B80FAE0CC}"/>
              </a:ext>
            </a:extLst>
          </p:cNvPr>
          <p:cNvSpPr txBox="1"/>
          <p:nvPr/>
        </p:nvSpPr>
        <p:spPr>
          <a:xfrm>
            <a:off x="8301162" y="1160860"/>
            <a:ext cx="778274" cy="225343"/>
          </a:xfrm>
          <a:prstGeom prst="roundRect">
            <a:avLst/>
          </a:prstGeom>
          <a:solidFill>
            <a:srgbClr val="B53600"/>
          </a:solidFill>
          <a:ln w="9525">
            <a:noFill/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point of interest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495360-1369-8642-B5FD-87AB81C74993}"/>
              </a:ext>
            </a:extLst>
          </p:cNvPr>
          <p:cNvCxnSpPr>
            <a:cxnSpLocks/>
          </p:cNvCxnSpPr>
          <p:nvPr/>
        </p:nvCxnSpPr>
        <p:spPr>
          <a:xfrm>
            <a:off x="5141545" y="946764"/>
            <a:ext cx="1501303" cy="7011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BDC3816-8496-6B44-873F-BCD85FB25453}"/>
              </a:ext>
            </a:extLst>
          </p:cNvPr>
          <p:cNvSpPr txBox="1"/>
          <p:nvPr/>
        </p:nvSpPr>
        <p:spPr>
          <a:xfrm>
            <a:off x="6119199" y="2458668"/>
            <a:ext cx="660892" cy="226164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cup of tea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2BBE4F-629F-CB4D-AAB1-D0A4AE1CEE80}"/>
              </a:ext>
            </a:extLst>
          </p:cNvPr>
          <p:cNvCxnSpPr>
            <a:cxnSpLocks/>
          </p:cNvCxnSpPr>
          <p:nvPr/>
        </p:nvCxnSpPr>
        <p:spPr>
          <a:xfrm>
            <a:off x="5141544" y="1874857"/>
            <a:ext cx="1308101" cy="5838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A9DB4BE-EBDB-5644-89AF-548CCA8632F1}"/>
              </a:ext>
            </a:extLst>
          </p:cNvPr>
          <p:cNvSpPr txBox="1"/>
          <p:nvPr/>
        </p:nvSpPr>
        <p:spPr>
          <a:xfrm>
            <a:off x="6346336" y="3342172"/>
            <a:ext cx="908547" cy="214772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water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53F215-2CA1-2F41-9E1B-E3CD22C2C29D}"/>
              </a:ext>
            </a:extLst>
          </p:cNvPr>
          <p:cNvSpPr txBox="1"/>
          <p:nvPr/>
        </p:nvSpPr>
        <p:spPr>
          <a:xfrm>
            <a:off x="7089144" y="2298164"/>
            <a:ext cx="908547" cy="214772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sleep schedule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3BBEE45-5AE0-BB4F-BE66-C841721DFBAE}"/>
              </a:ext>
            </a:extLst>
          </p:cNvPr>
          <p:cNvCxnSpPr>
            <a:cxnSpLocks/>
          </p:cNvCxnSpPr>
          <p:nvPr/>
        </p:nvCxnSpPr>
        <p:spPr>
          <a:xfrm>
            <a:off x="6642848" y="1874097"/>
            <a:ext cx="900570" cy="4240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DEA79CF-3315-4E41-9344-7B3840BCAAFD}"/>
              </a:ext>
            </a:extLst>
          </p:cNvPr>
          <p:cNvSpPr txBox="1"/>
          <p:nvPr/>
        </p:nvSpPr>
        <p:spPr>
          <a:xfrm>
            <a:off x="6634870" y="3762913"/>
            <a:ext cx="908547" cy="214772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power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40A5B-8C28-CC46-9388-CB57C354F088}"/>
              </a:ext>
            </a:extLst>
          </p:cNvPr>
          <p:cNvCxnSpPr>
            <a:cxnSpLocks/>
          </p:cNvCxnSpPr>
          <p:nvPr/>
        </p:nvCxnSpPr>
        <p:spPr>
          <a:xfrm>
            <a:off x="6449645" y="2684832"/>
            <a:ext cx="0" cy="168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15DADF6-49A1-E54A-8062-33784E260323}"/>
              </a:ext>
            </a:extLst>
          </p:cNvPr>
          <p:cNvSpPr txBox="1"/>
          <p:nvPr/>
        </p:nvSpPr>
        <p:spPr>
          <a:xfrm>
            <a:off x="6119199" y="2852895"/>
            <a:ext cx="660892" cy="214772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hot water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90FB80-19A6-ED43-971F-B5D358C06639}"/>
              </a:ext>
            </a:extLst>
          </p:cNvPr>
          <p:cNvCxnSpPr>
            <a:cxnSpLocks/>
          </p:cNvCxnSpPr>
          <p:nvPr/>
        </p:nvCxnSpPr>
        <p:spPr>
          <a:xfrm>
            <a:off x="6449645" y="3067667"/>
            <a:ext cx="350965" cy="2745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755C6CB-88B4-C04F-A0D4-1FBD02CB2FF6}"/>
              </a:ext>
            </a:extLst>
          </p:cNvPr>
          <p:cNvSpPr txBox="1"/>
          <p:nvPr/>
        </p:nvSpPr>
        <p:spPr>
          <a:xfrm>
            <a:off x="6877627" y="2852901"/>
            <a:ext cx="465819" cy="214772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58FF06B-A382-4B4F-8779-6CC837A82944}"/>
              </a:ext>
            </a:extLst>
          </p:cNvPr>
          <p:cNvCxnSpPr>
            <a:cxnSpLocks/>
          </p:cNvCxnSpPr>
          <p:nvPr/>
        </p:nvCxnSpPr>
        <p:spPr>
          <a:xfrm>
            <a:off x="6449645" y="2684832"/>
            <a:ext cx="660892" cy="1680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BFE83E6B-4C39-9946-A495-004A92D64350}"/>
              </a:ext>
            </a:extLst>
          </p:cNvPr>
          <p:cNvSpPr txBox="1"/>
          <p:nvPr/>
        </p:nvSpPr>
        <p:spPr>
          <a:xfrm>
            <a:off x="7368810" y="2849208"/>
            <a:ext cx="465819" cy="214772"/>
          </a:xfrm>
          <a:prstGeom prst="roundRect">
            <a:avLst/>
          </a:prstGeom>
          <a:solidFill>
            <a:srgbClr val="DCE1AF"/>
          </a:solidFill>
          <a:ln>
            <a:solidFill>
              <a:srgbClr val="6A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cup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FAEA78E-F0BE-1446-8DE2-2EEE83D95460}"/>
              </a:ext>
            </a:extLst>
          </p:cNvPr>
          <p:cNvCxnSpPr>
            <a:cxnSpLocks/>
          </p:cNvCxnSpPr>
          <p:nvPr/>
        </p:nvCxnSpPr>
        <p:spPr>
          <a:xfrm>
            <a:off x="6449645" y="2684832"/>
            <a:ext cx="1152075" cy="1643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14BEEDB-6A05-6645-82CB-82EBCA557AB6}"/>
              </a:ext>
            </a:extLst>
          </p:cNvPr>
          <p:cNvCxnSpPr>
            <a:cxnSpLocks/>
          </p:cNvCxnSpPr>
          <p:nvPr/>
        </p:nvCxnSpPr>
        <p:spPr>
          <a:xfrm flipH="1" flipV="1">
            <a:off x="3833400" y="3538370"/>
            <a:ext cx="3255744" cy="2245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C4693F6-EECC-3541-8C54-DE2DEBFA13D8}"/>
              </a:ext>
            </a:extLst>
          </p:cNvPr>
          <p:cNvSpPr txBox="1"/>
          <p:nvPr/>
        </p:nvSpPr>
        <p:spPr>
          <a:xfrm>
            <a:off x="2975112" y="3077125"/>
            <a:ext cx="858287" cy="225343"/>
          </a:xfrm>
          <a:prstGeom prst="roundRect">
            <a:avLst/>
          </a:prstGeom>
          <a:solidFill>
            <a:srgbClr val="B53600"/>
          </a:solidFill>
          <a:ln w="9525">
            <a:noFill/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why is this custom?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D3837E9-3E92-2644-9DD1-D8F97E5098A7}"/>
              </a:ext>
            </a:extLst>
          </p:cNvPr>
          <p:cNvSpPr txBox="1"/>
          <p:nvPr/>
        </p:nvSpPr>
        <p:spPr>
          <a:xfrm>
            <a:off x="6656681" y="1395993"/>
            <a:ext cx="697437" cy="219463"/>
          </a:xfrm>
          <a:prstGeom prst="roundRect">
            <a:avLst/>
          </a:prstGeom>
          <a:solidFill>
            <a:srgbClr val="B53600"/>
          </a:solidFill>
          <a:ln w="9525">
            <a:noFill/>
          </a:ln>
        </p:spPr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alternative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777AE87-41BC-1445-ADF9-064C85E51AEA}"/>
              </a:ext>
            </a:extLst>
          </p:cNvPr>
          <p:cNvSpPr txBox="1"/>
          <p:nvPr/>
        </p:nvSpPr>
        <p:spPr>
          <a:xfrm rot="19332521">
            <a:off x="-20900" y="323270"/>
            <a:ext cx="1496182" cy="67976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921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7A46CD-391A-F44D-B672-8C4F053E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94636"/>
            <a:ext cx="8443788" cy="348863"/>
          </a:xfrm>
          <a:solidFill>
            <a:schemeClr val="tx1"/>
          </a:solidFill>
        </p:spPr>
        <p:txBody>
          <a:bodyPr/>
          <a:lstStyle/>
          <a:p>
            <a:br>
              <a:rPr lang="en-US" b="0" dirty="0"/>
            </a:b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D6232-B8C8-B44E-91FA-D0B8AEAB85A9}"/>
              </a:ext>
            </a:extLst>
          </p:cNvPr>
          <p:cNvSpPr txBox="1"/>
          <p:nvPr/>
        </p:nvSpPr>
        <p:spPr>
          <a:xfrm>
            <a:off x="628649" y="715616"/>
            <a:ext cx="7855393" cy="40790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Template Courtesy of: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Ben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Mosior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800" dirty="0">
                <a:solidFill>
                  <a:schemeClr val="bg1"/>
                </a:solidFill>
                <a:latin typeface="+mn-lt"/>
                <a:hlinkClick r:id="rId2"/>
              </a:rPr>
              <a:t>@hiredthought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Sue Borchardt (</a:t>
            </a:r>
            <a:r>
              <a:rPr lang="en-US" sz="1800" dirty="0">
                <a:solidFill>
                  <a:schemeClr val="bg1"/>
                </a:solidFill>
                <a:latin typeface="+mn-lt"/>
                <a:hlinkClick r:id="rId3"/>
              </a:rPr>
              <a:t>@contemplatethis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Licensed Creative Commons Attribution Share-Alike 4.0</a:t>
            </a:r>
          </a:p>
          <a:p>
            <a:r>
              <a:rPr lang="en-US" sz="1300" dirty="0">
                <a:solidFill>
                  <a:schemeClr val="bg1"/>
                </a:solidFill>
                <a:latin typeface="+mn-lt"/>
              </a:rPr>
              <a:t>https://</a:t>
            </a:r>
            <a:r>
              <a:rPr lang="en-US" sz="1300" dirty="0" err="1">
                <a:solidFill>
                  <a:schemeClr val="bg1"/>
                </a:solidFill>
                <a:latin typeface="+mn-lt"/>
              </a:rPr>
              <a:t>creativecommons.org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/licenses/by-</a:t>
            </a:r>
            <a:r>
              <a:rPr lang="en-US" sz="1300" dirty="0" err="1">
                <a:solidFill>
                  <a:schemeClr val="bg1"/>
                </a:solidFill>
                <a:latin typeface="+mn-lt"/>
              </a:rPr>
              <a:t>sa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/4.0/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</a:rPr>
              <a:t>Visit </a:t>
            </a:r>
            <a:r>
              <a:rPr lang="en-US" sz="240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LearnWardleyMapping.com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for more information.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9415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tx1"/>
          </a:solidFill>
        </a:ln>
      </a:spPr>
      <a:bodyPr wrap="square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309</Words>
  <Application>Microsoft Macintosh PowerPoint</Application>
  <PresentationFormat>On-screen Show (16:9)</PresentationFormat>
  <Paragraphs>66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Montserrat</vt:lpstr>
      <vt:lpstr>Custom Design</vt:lpstr>
      <vt:lpstr>PowerPoint Presentation</vt:lpstr>
      <vt:lpstr>PowerPoint Presentation</vt:lpstr>
      <vt:lpstr>PowerPoint Presentation</vt:lpstr>
      <vt:lpstr>Users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List of Parts: ____________</dc:title>
  <cp:lastModifiedBy>Ben Mosior</cp:lastModifiedBy>
  <cp:revision>181</cp:revision>
  <dcterms:modified xsi:type="dcterms:W3CDTF">2020-12-14T18:14:35Z</dcterms:modified>
</cp:coreProperties>
</file>